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1" r:id="rId5"/>
    <p:sldId id="258" r:id="rId6"/>
    <p:sldId id="262" r:id="rId7"/>
    <p:sldId id="263" r:id="rId8"/>
    <p:sldId id="25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8F923-25EB-4393-BF61-5CA900C4E1D0}" type="datetimeFigureOut">
              <a:rPr lang="en-GB" smtClean="0"/>
              <a:t>01/06/2021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1F4C7-5DA2-4836-B3B9-65807E1CA616}" type="slidenum">
              <a:rPr lang="en-GB" smtClean="0"/>
              <a:t>‹#›</a:t>
            </a:fld>
            <a:endParaRPr lang="en-GB"/>
          </a:p>
        </p:txBody>
      </p:sp>
    </p:spTree>
    <p:extLst>
      <p:ext uri="{BB962C8B-B14F-4D97-AF65-F5344CB8AC3E}">
        <p14:creationId xmlns:p14="http://schemas.microsoft.com/office/powerpoint/2010/main" val="293336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51F4C7-5DA2-4836-B3B9-65807E1CA616}" type="slidenum">
              <a:rPr lang="en-GB" smtClean="0"/>
              <a:t>1</a:t>
            </a:fld>
            <a:endParaRPr lang="en-GB"/>
          </a:p>
        </p:txBody>
      </p:sp>
    </p:spTree>
    <p:extLst>
      <p:ext uri="{BB962C8B-B14F-4D97-AF65-F5344CB8AC3E}">
        <p14:creationId xmlns:p14="http://schemas.microsoft.com/office/powerpoint/2010/main" val="248377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panose="02020603050405020304" pitchFamily="18" charset="0"/>
                <a:cs typeface="Times New Roman" panose="02020603050405020304" pitchFamily="18" charset="0"/>
              </a:rPr>
              <a:t>Payment</a:t>
            </a:r>
            <a:r>
              <a:rPr lang="en-GB" baseline="0" dirty="0" smtClean="0">
                <a:latin typeface="Times New Roman" panose="02020603050405020304" pitchFamily="18" charset="0"/>
                <a:cs typeface="Times New Roman" panose="02020603050405020304" pitchFamily="18" charset="0"/>
              </a:rPr>
              <a:t> is essential to employees since they devote much of their effort and time to the organizations that hire them. Compensation is divided into either direct and indirect but it could be inform of salaries or incentives. Compensation is done for employees who are injured or harmed within their line of duty. </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851F4C7-5DA2-4836-B3B9-65807E1CA616}" type="slidenum">
              <a:rPr lang="en-GB" smtClean="0"/>
              <a:t>2</a:t>
            </a:fld>
            <a:endParaRPr lang="en-GB"/>
          </a:p>
        </p:txBody>
      </p:sp>
    </p:spTree>
    <p:extLst>
      <p:ext uri="{BB962C8B-B14F-4D97-AF65-F5344CB8AC3E}">
        <p14:creationId xmlns:p14="http://schemas.microsoft.com/office/powerpoint/2010/main" val="357671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panose="02020603050405020304" pitchFamily="18" charset="0"/>
                <a:cs typeface="Times New Roman" panose="02020603050405020304" pitchFamily="18" charset="0"/>
              </a:rPr>
              <a:t>Direct compensation are proffered in form</a:t>
            </a:r>
            <a:r>
              <a:rPr lang="en-GB" baseline="0" dirty="0" smtClean="0">
                <a:latin typeface="Times New Roman" panose="02020603050405020304" pitchFamily="18" charset="0"/>
                <a:cs typeface="Times New Roman" panose="02020603050405020304" pitchFamily="18" charset="0"/>
              </a:rPr>
              <a:t> of monetary funds. This would be in terms of salaries and wages. Salaries are given monthly while wages are on a </a:t>
            </a:r>
            <a:r>
              <a:rPr lang="en-GB" baseline="0" dirty="0" smtClean="0">
                <a:latin typeface="Times New Roman" panose="02020603050405020304" pitchFamily="18" charset="0"/>
                <a:cs typeface="Times New Roman" panose="02020603050405020304" pitchFamily="18" charset="0"/>
              </a:rPr>
              <a:t>daily basis in order to reward the efforts of the employees</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851F4C7-5DA2-4836-B3B9-65807E1CA616}" type="slidenum">
              <a:rPr lang="en-GB" smtClean="0"/>
              <a:t>3</a:t>
            </a:fld>
            <a:endParaRPr lang="en-GB"/>
          </a:p>
        </p:txBody>
      </p:sp>
    </p:spTree>
    <p:extLst>
      <p:ext uri="{BB962C8B-B14F-4D97-AF65-F5344CB8AC3E}">
        <p14:creationId xmlns:p14="http://schemas.microsoft.com/office/powerpoint/2010/main" val="26120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panose="02020603050405020304" pitchFamily="18" charset="0"/>
                <a:cs typeface="Times New Roman" panose="02020603050405020304" pitchFamily="18" charset="0"/>
              </a:rPr>
              <a:t>Indirect compensation is not given</a:t>
            </a:r>
            <a:r>
              <a:rPr lang="en-GB" baseline="0" dirty="0" smtClean="0">
                <a:latin typeface="Times New Roman" panose="02020603050405020304" pitchFamily="18" charset="0"/>
                <a:cs typeface="Times New Roman" panose="02020603050405020304" pitchFamily="18" charset="0"/>
              </a:rPr>
              <a:t> in any monetary forms. Employees should have it indicated in their contracts. It would be in form of retirement benefits, health covers or absence leaves. </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851F4C7-5DA2-4836-B3B9-65807E1CA616}" type="slidenum">
              <a:rPr lang="en-GB" smtClean="0"/>
              <a:t>4</a:t>
            </a:fld>
            <a:endParaRPr lang="en-GB"/>
          </a:p>
        </p:txBody>
      </p:sp>
    </p:spTree>
    <p:extLst>
      <p:ext uri="{BB962C8B-B14F-4D97-AF65-F5344CB8AC3E}">
        <p14:creationId xmlns:p14="http://schemas.microsoft.com/office/powerpoint/2010/main" val="401478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panose="02020603050405020304" pitchFamily="18" charset="0"/>
                <a:cs typeface="Times New Roman" panose="02020603050405020304" pitchFamily="18" charset="0"/>
              </a:rPr>
              <a:t>Benchmarking helps the company to better its performance. The employees equally feel motivated to work harder</a:t>
            </a:r>
            <a:r>
              <a:rPr lang="en-GB" baseline="0" dirty="0" smtClean="0">
                <a:latin typeface="Times New Roman" panose="02020603050405020304" pitchFamily="18" charset="0"/>
                <a:cs typeface="Times New Roman" panose="02020603050405020304" pitchFamily="18" charset="0"/>
              </a:rPr>
              <a:t> in tasks assigned to them. Moreover, organizations are able to create a good culture.</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851F4C7-5DA2-4836-B3B9-65807E1CA616}" type="slidenum">
              <a:rPr lang="en-GB" smtClean="0"/>
              <a:t>5</a:t>
            </a:fld>
            <a:endParaRPr lang="en-GB"/>
          </a:p>
        </p:txBody>
      </p:sp>
    </p:spTree>
    <p:extLst>
      <p:ext uri="{BB962C8B-B14F-4D97-AF65-F5344CB8AC3E}">
        <p14:creationId xmlns:p14="http://schemas.microsoft.com/office/powerpoint/2010/main" val="146032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panose="02020603050405020304" pitchFamily="18" charset="0"/>
                <a:cs typeface="Times New Roman" panose="02020603050405020304" pitchFamily="18" charset="0"/>
              </a:rPr>
              <a:t>Compensation is important</a:t>
            </a:r>
            <a:r>
              <a:rPr lang="en-GB" baseline="0" dirty="0" smtClean="0">
                <a:latin typeface="Times New Roman" panose="02020603050405020304" pitchFamily="18" charset="0"/>
                <a:cs typeface="Times New Roman" panose="02020603050405020304" pitchFamily="18" charset="0"/>
              </a:rPr>
              <a:t> for all employees although it is categorized into both direct and indirect categories. Benchmarking improves a company’s performance along with the indivi8dual willingness of the employees. </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851F4C7-5DA2-4836-B3B9-65807E1CA616}" type="slidenum">
              <a:rPr lang="en-GB" smtClean="0"/>
              <a:t>6</a:t>
            </a:fld>
            <a:endParaRPr lang="en-GB"/>
          </a:p>
        </p:txBody>
      </p:sp>
    </p:spTree>
    <p:extLst>
      <p:ext uri="{BB962C8B-B14F-4D97-AF65-F5344CB8AC3E}">
        <p14:creationId xmlns:p14="http://schemas.microsoft.com/office/powerpoint/2010/main" val="96968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B33B79-F2CE-4A56-9C5A-6E3AEA7D76E7}"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271478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B33B79-F2CE-4A56-9C5A-6E3AEA7D76E7}"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332985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B33B79-F2CE-4A56-9C5A-6E3AEA7D76E7}"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6109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B33B79-F2CE-4A56-9C5A-6E3AEA7D76E7}"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111183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B33B79-F2CE-4A56-9C5A-6E3AEA7D76E7}" type="datetimeFigureOut">
              <a:rPr lang="en-GB" smtClean="0"/>
              <a:t>01/06/2021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251440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B33B79-F2CE-4A56-9C5A-6E3AEA7D76E7}" type="datetimeFigureOut">
              <a:rPr lang="en-GB" smtClean="0"/>
              <a:t>01/06/2021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367006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B33B79-F2CE-4A56-9C5A-6E3AEA7D76E7}" type="datetimeFigureOut">
              <a:rPr lang="en-GB" smtClean="0"/>
              <a:t>01/06/2021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384358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B33B79-F2CE-4A56-9C5A-6E3AEA7D76E7}" type="datetimeFigureOut">
              <a:rPr lang="en-GB" smtClean="0"/>
              <a:t>01/06/2021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118464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3B79-F2CE-4A56-9C5A-6E3AEA7D76E7}" type="datetimeFigureOut">
              <a:rPr lang="en-GB" smtClean="0"/>
              <a:t>01/06/2021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109869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33B79-F2CE-4A56-9C5A-6E3AEA7D76E7}" type="datetimeFigureOut">
              <a:rPr lang="en-GB" smtClean="0"/>
              <a:t>01/06/2021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414938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33B79-F2CE-4A56-9C5A-6E3AEA7D76E7}" type="datetimeFigureOut">
              <a:rPr lang="en-GB" smtClean="0"/>
              <a:t>01/06/2021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46318E-34B0-4713-BCA0-5FF54CEACC01}" type="slidenum">
              <a:rPr lang="en-GB" smtClean="0"/>
              <a:t>‹#›</a:t>
            </a:fld>
            <a:endParaRPr lang="en-GB"/>
          </a:p>
        </p:txBody>
      </p:sp>
    </p:spTree>
    <p:extLst>
      <p:ext uri="{BB962C8B-B14F-4D97-AF65-F5344CB8AC3E}">
        <p14:creationId xmlns:p14="http://schemas.microsoft.com/office/powerpoint/2010/main" val="4683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33B79-F2CE-4A56-9C5A-6E3AEA7D76E7}" type="datetimeFigureOut">
              <a:rPr lang="en-GB" smtClean="0"/>
              <a:t>01/06/2021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6318E-34B0-4713-BCA0-5FF54CEACC01}" type="slidenum">
              <a:rPr lang="en-GB" smtClean="0"/>
              <a:t>‹#›</a:t>
            </a:fld>
            <a:endParaRPr lang="en-GB"/>
          </a:p>
        </p:txBody>
      </p:sp>
    </p:spTree>
    <p:extLst>
      <p:ext uri="{BB962C8B-B14F-4D97-AF65-F5344CB8AC3E}">
        <p14:creationId xmlns:p14="http://schemas.microsoft.com/office/powerpoint/2010/main" val="241496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424936" cy="1080120"/>
          </a:xfrm>
        </p:spPr>
        <p:txBody>
          <a:bodyPr>
            <a:normAutofit fontScale="90000"/>
          </a:bodyPr>
          <a:lstStyle/>
          <a:p>
            <a:r>
              <a:rPr lang="en-GB" b="1" dirty="0" smtClean="0">
                <a:solidFill>
                  <a:srgbClr val="C00000"/>
                </a:solidFill>
                <a:latin typeface="Times New Roman" panose="02020603050405020304" pitchFamily="18" charset="0"/>
                <a:cs typeface="Times New Roman" panose="02020603050405020304" pitchFamily="18" charset="0"/>
              </a:rPr>
              <a:t>COMPENSATION FOR EMLOYEES</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1520" y="3933056"/>
            <a:ext cx="8665255" cy="2246769"/>
          </a:xfrm>
          <a:prstGeom prst="rect">
            <a:avLst/>
          </a:prstGeom>
          <a:solidFill>
            <a:schemeClr val="accent5">
              <a:lumMod val="60000"/>
              <a:lumOff val="40000"/>
            </a:schemeClr>
          </a:solidFill>
        </p:spPr>
        <p:txBody>
          <a:bodyPr wrap="square" rtlCol="0">
            <a:spAutoFit/>
          </a:bodyPr>
          <a:lstStyle/>
          <a:p>
            <a:pPr algn="ctr"/>
            <a:r>
              <a:rPr lang="en-GB" sz="2800" b="1" dirty="0" smtClean="0">
                <a:latin typeface="Times New Roman" panose="02020603050405020304" pitchFamily="18" charset="0"/>
                <a:cs typeface="Times New Roman" panose="02020603050405020304" pitchFamily="18" charset="0"/>
              </a:rPr>
              <a:t>Name</a:t>
            </a:r>
          </a:p>
          <a:p>
            <a:pPr algn="ctr"/>
            <a:r>
              <a:rPr lang="en-GB" sz="2800" b="1" dirty="0" smtClean="0">
                <a:latin typeface="Times New Roman" panose="02020603050405020304" pitchFamily="18" charset="0"/>
                <a:cs typeface="Times New Roman" panose="02020603050405020304" pitchFamily="18" charset="0"/>
              </a:rPr>
              <a:t>Course</a:t>
            </a:r>
          </a:p>
          <a:p>
            <a:pPr algn="ctr"/>
            <a:r>
              <a:rPr lang="en-GB" sz="2800" b="1" dirty="0" smtClean="0">
                <a:latin typeface="Times New Roman" panose="02020603050405020304" pitchFamily="18" charset="0"/>
                <a:cs typeface="Times New Roman" panose="02020603050405020304" pitchFamily="18" charset="0"/>
              </a:rPr>
              <a:t>Institution Affiliation</a:t>
            </a:r>
          </a:p>
          <a:p>
            <a:pPr algn="ctr"/>
            <a:r>
              <a:rPr lang="en-GB" sz="2800" b="1" dirty="0" smtClean="0">
                <a:latin typeface="Times New Roman" panose="02020603050405020304" pitchFamily="18" charset="0"/>
                <a:cs typeface="Times New Roman" panose="02020603050405020304" pitchFamily="18" charset="0"/>
              </a:rPr>
              <a:t>Presented as at</a:t>
            </a:r>
          </a:p>
          <a:p>
            <a:pPr algn="ctr"/>
            <a:endParaRPr lang="en-GB" sz="2800" b="1" dirty="0" smtClean="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00808"/>
            <a:ext cx="698477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7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Times New Roman" panose="02020603050405020304" pitchFamily="18" charset="0"/>
                <a:cs typeface="Times New Roman" panose="02020603050405020304" pitchFamily="18" charset="0"/>
              </a:rPr>
              <a:t>INTRODUCTION</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3528" y="1484784"/>
            <a:ext cx="5040560" cy="4678204"/>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v"/>
            </a:pPr>
            <a:r>
              <a:rPr lang="en-GB" sz="2800" dirty="0">
                <a:latin typeface="Times New Roman" panose="02020603050405020304" pitchFamily="18" charset="0"/>
                <a:cs typeface="Times New Roman" panose="02020603050405020304" pitchFamily="18" charset="0"/>
              </a:rPr>
              <a:t>W</a:t>
            </a:r>
            <a:r>
              <a:rPr lang="en-GB" sz="2800" dirty="0" smtClean="0">
                <a:latin typeface="Times New Roman" panose="02020603050405020304" pitchFamily="18" charset="0"/>
                <a:cs typeface="Times New Roman" panose="02020603050405020304" pitchFamily="18" charset="0"/>
              </a:rPr>
              <a:t>ages and rates are essential (</a:t>
            </a:r>
            <a:r>
              <a:rPr lang="en-GB" sz="2800" dirty="0" smtClean="0">
                <a:latin typeface="Times New Roman" panose="02020603050405020304" pitchFamily="18" charset="0"/>
                <a:cs typeface="Times New Roman" panose="02020603050405020304" pitchFamily="18" charset="0"/>
              </a:rPr>
              <a:t>Marty et al. 2021)</a:t>
            </a:r>
            <a:r>
              <a:rPr lang="en-GB" sz="28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GB" sz="2800" dirty="0">
                <a:latin typeface="Times New Roman" panose="02020603050405020304" pitchFamily="18" charset="0"/>
                <a:cs typeface="Times New Roman" panose="02020603050405020304" pitchFamily="18" charset="0"/>
              </a:rPr>
              <a:t>D</a:t>
            </a:r>
            <a:r>
              <a:rPr lang="en-GB" sz="2800" dirty="0" smtClean="0">
                <a:latin typeface="Times New Roman" panose="02020603050405020304" pitchFamily="18" charset="0"/>
                <a:cs typeface="Times New Roman" panose="02020603050405020304" pitchFamily="18" charset="0"/>
              </a:rPr>
              <a:t>eveloped by the Human  Resource Department.</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Employees are allowed to receive compensation.</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Direct and indirect compensation are common.</a:t>
            </a:r>
          </a:p>
          <a:p>
            <a:pPr marL="285750" indent="-285750">
              <a:buFont typeface="Wingdings" panose="05000000000000000000" pitchFamily="2" charset="2"/>
              <a:buChar char="v"/>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Compensation are either incentives or salary</a:t>
            </a:r>
            <a:r>
              <a:rPr lang="en-GB" dirty="0" smtClean="0"/>
              <a:t>. </a:t>
            </a:r>
          </a:p>
          <a:p>
            <a:endParaRPr lang="en-GB"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823886"/>
            <a:ext cx="3384376" cy="233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048" y="1484784"/>
            <a:ext cx="337744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10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solidFill>
                  <a:srgbClr val="C00000"/>
                </a:solidFill>
                <a:latin typeface="Times New Roman" panose="02020603050405020304" pitchFamily="18" charset="0"/>
                <a:cs typeface="Times New Roman" panose="02020603050405020304" pitchFamily="18" charset="0"/>
              </a:rPr>
              <a:t>DIRECT COMPENSATION</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3528" y="1340768"/>
            <a:ext cx="5112568" cy="5109091"/>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v"/>
            </a:pPr>
            <a:r>
              <a:rPr lang="en-GB" sz="2800" dirty="0">
                <a:latin typeface="Times New Roman" panose="02020603050405020304" pitchFamily="18" charset="0"/>
                <a:cs typeface="Times New Roman" panose="02020603050405020304" pitchFamily="18" charset="0"/>
              </a:rPr>
              <a:t>T</a:t>
            </a:r>
            <a:r>
              <a:rPr lang="en-GB" sz="2800" dirty="0" smtClean="0">
                <a:latin typeface="Times New Roman" panose="02020603050405020304" pitchFamily="18" charset="0"/>
                <a:cs typeface="Times New Roman" panose="02020603050405020304" pitchFamily="18" charset="0"/>
              </a:rPr>
              <a:t>he most renowned form of compensation.</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Given to employees in terms of finances.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It is in form of salaries or wages.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Salaries are on a monthly basis.</a:t>
            </a:r>
          </a:p>
          <a:p>
            <a:pPr marL="285750" indent="-285750">
              <a:buFont typeface="Wingdings" panose="05000000000000000000" pitchFamily="2" charset="2"/>
              <a:buChar char="v"/>
            </a:pP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Wages are given on a daily basis (</a:t>
            </a:r>
            <a:r>
              <a:rPr lang="en-GB" sz="2800" dirty="0" smtClean="0">
                <a:latin typeface="Times New Roman" panose="02020603050405020304" pitchFamily="18" charset="0"/>
                <a:cs typeface="Times New Roman" panose="02020603050405020304" pitchFamily="18" charset="0"/>
              </a:rPr>
              <a:t>Greer, 2021)</a:t>
            </a:r>
            <a:r>
              <a:rPr lang="en-GB" sz="28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Both are forms of reward for the consumers</a:t>
            </a:r>
            <a:r>
              <a:rPr lang="en-GB" dirty="0" smtClean="0"/>
              <a:t>. </a:t>
            </a:r>
          </a:p>
          <a:p>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357688"/>
            <a:ext cx="3456384" cy="235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861048"/>
            <a:ext cx="3456384" cy="258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56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Times New Roman" panose="02020603050405020304" pitchFamily="18" charset="0"/>
                <a:cs typeface="Times New Roman" panose="02020603050405020304" pitchFamily="18" charset="0"/>
              </a:rPr>
              <a:t>INDIRECT COMPENSATION</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5536" y="1384555"/>
            <a:ext cx="5040560" cy="5262979"/>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It is the opposite of direct compensation.</a:t>
            </a:r>
          </a:p>
          <a:p>
            <a:pPr marL="285750" indent="-285750">
              <a:buFont typeface="Wingdings" panose="05000000000000000000" pitchFamily="2" charset="2"/>
              <a:buChar char="v"/>
            </a:pPr>
            <a:r>
              <a:rPr lang="en-GB" sz="2800" dirty="0">
                <a:latin typeface="Times New Roman" panose="02020603050405020304" pitchFamily="18" charset="0"/>
                <a:cs typeface="Times New Roman" panose="02020603050405020304" pitchFamily="18" charset="0"/>
              </a:rPr>
              <a:t>G</a:t>
            </a:r>
            <a:r>
              <a:rPr lang="en-GB" sz="2800" dirty="0" smtClean="0">
                <a:latin typeface="Times New Roman" panose="02020603050405020304" pitchFamily="18" charset="0"/>
                <a:cs typeface="Times New Roman" panose="02020603050405020304" pitchFamily="18" charset="0"/>
              </a:rPr>
              <a:t>iven in non-monetary forms (</a:t>
            </a:r>
            <a:r>
              <a:rPr lang="en-GB" sz="2800" dirty="0" smtClean="0">
                <a:latin typeface="Times New Roman" panose="02020603050405020304" pitchFamily="18" charset="0"/>
                <a:cs typeface="Times New Roman" panose="02020603050405020304" pitchFamily="18" charset="0"/>
              </a:rPr>
              <a:t>Anwar </a:t>
            </a:r>
            <a:r>
              <a:rPr lang="en-GB" sz="2800" dirty="0" smtClean="0">
                <a:latin typeface="Times New Roman" panose="02020603050405020304" pitchFamily="18" charset="0"/>
                <a:cs typeface="Times New Roman" panose="02020603050405020304" pitchFamily="18" charset="0"/>
              </a:rPr>
              <a:t>and </a:t>
            </a:r>
            <a:r>
              <a:rPr lang="en-GB" sz="2800" dirty="0" smtClean="0">
                <a:latin typeface="Times New Roman" panose="02020603050405020304" pitchFamily="18" charset="0"/>
                <a:cs typeface="Times New Roman" panose="02020603050405020304" pitchFamily="18" charset="0"/>
              </a:rPr>
              <a:t>Abdullah, 2021). </a:t>
            </a:r>
            <a:endParaRPr lang="en-GB"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Every workers is entitled to it.</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Health covers are issue to all workers.</a:t>
            </a:r>
          </a:p>
          <a:p>
            <a:pPr marL="285750" indent="-285750">
              <a:buFont typeface="Wingdings" panose="05000000000000000000" pitchFamily="2" charset="2"/>
              <a:buChar char="v"/>
            </a:pPr>
            <a:r>
              <a:rPr lang="en-GB" sz="2800" dirty="0">
                <a:latin typeface="Times New Roman" panose="02020603050405020304" pitchFamily="18" charset="0"/>
                <a:cs typeface="Times New Roman" panose="02020603050405020304" pitchFamily="18" charset="0"/>
              </a:rPr>
              <a:t>R</a:t>
            </a:r>
            <a:r>
              <a:rPr lang="en-GB" sz="2800" dirty="0" smtClean="0">
                <a:latin typeface="Times New Roman" panose="02020603050405020304" pitchFamily="18" charset="0"/>
                <a:cs typeface="Times New Roman" panose="02020603050405020304" pitchFamily="18" charset="0"/>
              </a:rPr>
              <a:t>etirement benefits are offered in some cases.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Must be apportioned in employee contracts.</a:t>
            </a:r>
          </a:p>
          <a:p>
            <a:pPr marL="285750" indent="-285750">
              <a:buFont typeface="Wingdings" panose="05000000000000000000" pitchFamily="2" charset="2"/>
              <a:buChar char="v"/>
            </a:pPr>
            <a:endParaRPr lang="en-GB" sz="28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16044"/>
            <a:ext cx="3384376" cy="263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384555"/>
            <a:ext cx="3384375" cy="247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93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rmAutofit fontScale="90000"/>
          </a:bodyPr>
          <a:lstStyle/>
          <a:p>
            <a:r>
              <a:rPr lang="en-GB" b="1" dirty="0" smtClean="0">
                <a:solidFill>
                  <a:srgbClr val="C00000"/>
                </a:solidFill>
                <a:latin typeface="Times New Roman" panose="02020603050405020304" pitchFamily="18" charset="0"/>
                <a:cs typeface="Times New Roman" panose="02020603050405020304" pitchFamily="18" charset="0"/>
              </a:rPr>
              <a:t>BENCHMARK BENEFITS WITH INDUSTRY AVERAGE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3528" y="1547500"/>
            <a:ext cx="5184576" cy="4832092"/>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Companies are able to monitor performance.</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It keeps the workers motivated.</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Standardizing performance gauging methods.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Forms a comparison grid for firms.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Creates an organizational culture (</a:t>
            </a:r>
            <a:r>
              <a:rPr lang="en-GB" sz="2800" dirty="0" smtClean="0">
                <a:latin typeface="Times New Roman" panose="02020603050405020304" pitchFamily="18" charset="0"/>
                <a:cs typeface="Times New Roman" panose="02020603050405020304" pitchFamily="18" charset="0"/>
              </a:rPr>
              <a:t>Marty et al. 2021)</a:t>
            </a:r>
            <a:r>
              <a:rPr lang="en-GB" sz="28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Identifies performance gaps in companies.</a:t>
            </a:r>
            <a:endParaRPr lang="en-GB" sz="28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47500"/>
            <a:ext cx="3384376"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221088"/>
            <a:ext cx="3384375" cy="24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92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b="1" dirty="0" smtClean="0">
                <a:solidFill>
                  <a:srgbClr val="C00000"/>
                </a:solidFill>
                <a:latin typeface="Times New Roman" panose="02020603050405020304" pitchFamily="18" charset="0"/>
                <a:cs typeface="Times New Roman" panose="02020603050405020304" pitchFamily="18" charset="0"/>
              </a:rPr>
              <a:t>CONCLUSION</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268760"/>
            <a:ext cx="5544616" cy="5262979"/>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Compensation is good for all employees.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Should be part of employees’ contracts. </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Direct and indirect are common categories.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Direct compensation involves financial commitments.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Indirect does not involve monetary funds.</a:t>
            </a:r>
          </a:p>
          <a:p>
            <a:pPr marL="285750" indent="-285750">
              <a:buFont typeface="Wingdings" panose="05000000000000000000" pitchFamily="2" charset="2"/>
              <a:buChar char="v"/>
            </a:pPr>
            <a:r>
              <a:rPr lang="en-GB" sz="2800" dirty="0" smtClean="0">
                <a:latin typeface="Times New Roman" panose="02020603050405020304" pitchFamily="18" charset="0"/>
                <a:cs typeface="Times New Roman" panose="02020603050405020304" pitchFamily="18" charset="0"/>
              </a:rPr>
              <a:t>Benchmarking improves a firm’s performance.</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018813"/>
            <a:ext cx="295232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944" y="1268760"/>
            <a:ext cx="2970543" cy="253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20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Times New Roman" panose="02020603050405020304" pitchFamily="18" charset="0"/>
                <a:cs typeface="Times New Roman" panose="02020603050405020304" pitchFamily="18" charset="0"/>
              </a:rPr>
              <a:t>REFERENCE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5536" y="1556792"/>
            <a:ext cx="5040560" cy="4708981"/>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Anwar, G., &amp; Abdullah, N. N. (2021). The impact of Human resource management practice on Organizational performance. </a:t>
            </a:r>
            <a:r>
              <a:rPr lang="en-GB" sz="2000" i="1" dirty="0">
                <a:latin typeface="Times New Roman" panose="02020603050405020304" pitchFamily="18" charset="0"/>
                <a:cs typeface="Times New Roman" panose="02020603050405020304" pitchFamily="18" charset="0"/>
              </a:rPr>
              <a:t>International journal of Engineering, Business and Management (IJEBM)</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5</a:t>
            </a:r>
            <a:r>
              <a:rPr lang="en-GB" sz="20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Greer, C. R. (2021). </a:t>
            </a:r>
            <a:r>
              <a:rPr lang="en-GB" sz="2000" i="1" dirty="0">
                <a:latin typeface="Times New Roman" panose="02020603050405020304" pitchFamily="18" charset="0"/>
                <a:cs typeface="Times New Roman" panose="02020603050405020304" pitchFamily="18" charset="0"/>
              </a:rPr>
              <a:t>Strategic human resource management</a:t>
            </a:r>
            <a:r>
              <a:rPr lang="en-GB" sz="2000" dirty="0">
                <a:latin typeface="Times New Roman" panose="02020603050405020304" pitchFamily="18" charset="0"/>
                <a:cs typeface="Times New Roman" panose="02020603050405020304" pitchFamily="18" charset="0"/>
              </a:rPr>
              <a:t>. Pearson Custom Publishing.</a:t>
            </a:r>
            <a:endParaRPr lang="en-GB"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GB" sz="2000" dirty="0" smtClean="0">
                <a:latin typeface="Times New Roman" panose="02020603050405020304" pitchFamily="18" charset="0"/>
                <a:cs typeface="Times New Roman" panose="02020603050405020304" pitchFamily="18" charset="0"/>
              </a:rPr>
              <a:t>Marty </a:t>
            </a:r>
            <a:r>
              <a:rPr lang="en-GB" sz="2000" dirty="0">
                <a:latin typeface="Times New Roman" panose="02020603050405020304" pitchFamily="18" charset="0"/>
                <a:cs typeface="Times New Roman" panose="02020603050405020304" pitchFamily="18" charset="0"/>
              </a:rPr>
              <a:t>Martin, W., Lopez, Y., Flannery, T. P., &amp; Dixon, B. (2021). Infectious Disease: Protecting Workers and Organizations-The Role of Compensation &amp; Benefits. </a:t>
            </a:r>
            <a:r>
              <a:rPr lang="en-GB" sz="2000" i="1" dirty="0">
                <a:latin typeface="Times New Roman" panose="02020603050405020304" pitchFamily="18" charset="0"/>
                <a:cs typeface="Times New Roman" panose="02020603050405020304" pitchFamily="18" charset="0"/>
              </a:rPr>
              <a:t>Compensation &amp; Benefits Review</a:t>
            </a: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53</a:t>
            </a:r>
            <a:r>
              <a:rPr lang="en-GB" sz="2000" dirty="0">
                <a:latin typeface="Times New Roman" panose="02020603050405020304" pitchFamily="18" charset="0"/>
                <a:cs typeface="Times New Roman" panose="02020603050405020304" pitchFamily="18" charset="0"/>
              </a:rPr>
              <a:t>(1), </a:t>
            </a:r>
            <a:r>
              <a:rPr lang="en-GB" sz="2000" dirty="0" smtClean="0">
                <a:latin typeface="Times New Roman" panose="02020603050405020304" pitchFamily="18" charset="0"/>
                <a:cs typeface="Times New Roman" panose="02020603050405020304" pitchFamily="18" charset="0"/>
              </a:rPr>
              <a:t>43-55.</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318" y="3854372"/>
            <a:ext cx="3384376" cy="241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318" y="1556792"/>
            <a:ext cx="338437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1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644" y="764704"/>
            <a:ext cx="4754563"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026" y="4077072"/>
            <a:ext cx="71326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866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473</Words>
  <Application>Microsoft Office PowerPoint</Application>
  <PresentationFormat>On-screen Show (4:3)</PresentationFormat>
  <Paragraphs>54</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COMPENSATION FOR EMLOYEES</vt:lpstr>
      <vt:lpstr>INTRODUCTION</vt:lpstr>
      <vt:lpstr>DIRECT COMPENSATION</vt:lpstr>
      <vt:lpstr>INDIRECT COMPENSATION</vt:lpstr>
      <vt:lpstr>BENCHMARK BENEFITS WITH INDUSTRY AVERAGE</vt:lpstr>
      <vt:lpstr>CONCLUSION</vt:lpstr>
      <vt:lpstr>REFERENCE</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10</cp:revision>
  <dcterms:created xsi:type="dcterms:W3CDTF">2021-06-01T16:40:11Z</dcterms:created>
  <dcterms:modified xsi:type="dcterms:W3CDTF">2021-06-01T18:18:58Z</dcterms:modified>
</cp:coreProperties>
</file>